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ist"/>
      <p:regular r:id="rId17"/>
    </p:embeddedFont>
    <p:embeddedFont>
      <p:font typeface="Geist"/>
      <p:regular r:id="rId18"/>
    </p:embeddedFont>
    <p:embeddedFont>
      <p:font typeface="Geist"/>
      <p:regular r:id="rId19"/>
    </p:embeddedFont>
    <p:embeddedFont>
      <p:font typeface="Geis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-6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10.png>
</file>

<file path=ppt/media/image-3-11.png>
</file>

<file path=ppt/media/image-3-12.svg>
</file>

<file path=ppt/media/image-3-13.png>
</file>

<file path=ppt/media/image-3-14.png>
</file>

<file path=ppt/media/image-3-15.svg>
</file>

<file path=ppt/media/image-3-2.png>
</file>

<file path=ppt/media/image-3-3.svg>
</file>

<file path=ppt/media/image-3-4.png>
</file>

<file path=ppt/media/image-3-5.png>
</file>

<file path=ppt/media/image-3-6.svg>
</file>

<file path=ppt/media/image-3-7.png>
</file>

<file path=ppt/media/image-3-8.png>
</file>

<file path=ppt/media/image-3-9.svg>
</file>

<file path=ppt/media/image-4-1.png>
</file>

<file path=ppt/media/image-4-2.png>
</file>

<file path=ppt/media/image-4-3.png>
</file>

<file path=ppt/media/image-5-1.png>
</file>

<file path=ppt/media/image-5-10.png>
</file>

<file path=ppt/media/image-5-1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5-8.png>
</file>

<file path=ppt/media/image-5-9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7" Type="http://schemas.openxmlformats.org/officeDocument/2006/relationships/slideLayout" Target="../slideLayouts/slideLayout11.xml"/><Relationship Id="rId8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png"/><Relationship Id="rId9" Type="http://schemas.openxmlformats.org/officeDocument/2006/relationships/image" Target="../media/image-3-9.svg"/><Relationship Id="rId10" Type="http://schemas.openxmlformats.org/officeDocument/2006/relationships/image" Target="../media/image-3-10.png"/><Relationship Id="rId11" Type="http://schemas.openxmlformats.org/officeDocument/2006/relationships/image" Target="../media/image-3-11.png"/><Relationship Id="rId12" Type="http://schemas.openxmlformats.org/officeDocument/2006/relationships/image" Target="../media/image-3-12.svg"/><Relationship Id="rId13" Type="http://schemas.openxmlformats.org/officeDocument/2006/relationships/image" Target="../media/image-3-13.png"/><Relationship Id="rId14" Type="http://schemas.openxmlformats.org/officeDocument/2006/relationships/image" Target="../media/image-3-14.png"/><Relationship Id="rId15" Type="http://schemas.openxmlformats.org/officeDocument/2006/relationships/image" Target="../media/image-3-15.svg"/><Relationship Id="rId16" Type="http://schemas.openxmlformats.org/officeDocument/2006/relationships/slideLayout" Target="../slideLayouts/slideLayout4.xml"/><Relationship Id="rId1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8" Type="http://schemas.openxmlformats.org/officeDocument/2006/relationships/image" Target="../media/image-5-8.png"/><Relationship Id="rId9" Type="http://schemas.openxmlformats.org/officeDocument/2006/relationships/image" Target="../media/image-5-9.png"/><Relationship Id="rId10" Type="http://schemas.openxmlformats.org/officeDocument/2006/relationships/image" Target="../media/image-5-10.png"/><Relationship Id="rId11" Type="http://schemas.openxmlformats.org/officeDocument/2006/relationships/image" Target="../media/image-5-11.png"/><Relationship Id="rId12" Type="http://schemas.openxmlformats.org/officeDocument/2006/relationships/slideLayout" Target="../slideLayouts/slideLayout6.xml"/><Relationship Id="rId1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912745"/>
            <a:ext cx="75564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ProfitLens: Visualizing E-Commerce Trends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727138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Understanding which products, regions, and discount strategies drive the highest profitability through data-driven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4183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Expected Outcomes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161461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527816"/>
            <a:ext cx="3664744" cy="30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270212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Clean Dataset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3206710"/>
            <a:ext cx="36647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Organized, standardized data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685348" y="2161461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348" y="2527816"/>
            <a:ext cx="3664863" cy="30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685348" y="270212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Profitability Insights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4685348" y="3206710"/>
            <a:ext cx="366486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Identify key profit drivers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3898344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242078"/>
            <a:ext cx="3664744" cy="30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4439007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Visual Dashboard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93790" y="4943594"/>
            <a:ext cx="36647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Interactive data insights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4685348" y="3898344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5348" y="4242078"/>
            <a:ext cx="3664863" cy="3048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4685348" y="4439007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Predictive Model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4685348" y="4943594"/>
            <a:ext cx="366486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Future sales forecasting</a:t>
            </a:r>
            <a:endParaRPr lang="en-US" sz="1750" dirty="0"/>
          </a:p>
        </p:txBody>
      </p:sp>
      <p:sp>
        <p:nvSpPr>
          <p:cNvPr id="20" name="Text 13"/>
          <p:cNvSpPr/>
          <p:nvPr/>
        </p:nvSpPr>
        <p:spPr>
          <a:xfrm>
            <a:off x="793790" y="5635228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05</a:t>
            </a:r>
            <a:endParaRPr lang="en-US" sz="1750" dirty="0"/>
          </a:p>
        </p:txBody>
      </p:sp>
      <p:pic>
        <p:nvPicPr>
          <p:cNvPr id="21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956221"/>
            <a:ext cx="7556421" cy="30480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793790" y="6175891"/>
            <a:ext cx="4153138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Actionable Recommendations</a:t>
            </a:r>
            <a:endParaRPr lang="en-US" sz="2200" dirty="0"/>
          </a:p>
        </p:txBody>
      </p:sp>
      <p:sp>
        <p:nvSpPr>
          <p:cNvPr id="23" name="Text 15"/>
          <p:cNvSpPr/>
          <p:nvPr/>
        </p:nvSpPr>
        <p:spPr>
          <a:xfrm>
            <a:off x="793790" y="6680478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Data-driven strategies for growth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54172"/>
            <a:ext cx="6597372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The Business Challenge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58264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Our Mission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5827395"/>
            <a:ext cx="6244709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Analyze e-commerce data from Kaggle to uncover how products, regions, and discounts impact sales and profit. Discover which business areas generate the most revenue and enable smarter, data-driven decisions.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5158264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Why It Matters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599521" y="5827395"/>
            <a:ext cx="62447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Companies need clear insights into profitability drivers to optimize strategies, reduce waste, and maximize returns across categories and regions.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2632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43376"/>
            <a:ext cx="4196358" cy="2500789"/>
          </a:xfrm>
          <a:prstGeom prst="roundRect">
            <a:avLst>
              <a:gd name="adj" fmla="val 3810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3464" y="2493050"/>
            <a:ext cx="680442" cy="680442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30630" y="2680216"/>
            <a:ext cx="306110" cy="30611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43464" y="3400306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Data Preparation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43464" y="3904893"/>
            <a:ext cx="369701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Clean and organize raw data for accurate analysis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5216962" y="2243376"/>
            <a:ext cx="4196358" cy="2500789"/>
          </a:xfrm>
          <a:prstGeom prst="roundRect">
            <a:avLst>
              <a:gd name="adj" fmla="val 3810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6636" y="2493050"/>
            <a:ext cx="680442" cy="680442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53802" y="2680216"/>
            <a:ext cx="306110" cy="30611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466636" y="3400306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Pattern Discovery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5466636" y="3904893"/>
            <a:ext cx="369701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Find relationships between Sales, Profit, and Discounts</a:t>
            </a:r>
            <a:endParaRPr lang="en-US" sz="1750" dirty="0"/>
          </a:p>
        </p:txBody>
      </p:sp>
      <p:sp>
        <p:nvSpPr>
          <p:cNvPr id="13" name="Shape 7"/>
          <p:cNvSpPr/>
          <p:nvPr/>
        </p:nvSpPr>
        <p:spPr>
          <a:xfrm>
            <a:off x="9640133" y="2243376"/>
            <a:ext cx="4196358" cy="2500789"/>
          </a:xfrm>
          <a:prstGeom prst="roundRect">
            <a:avLst>
              <a:gd name="adj" fmla="val 3810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9808" y="2493050"/>
            <a:ext cx="680442" cy="680442"/>
          </a:xfrm>
          <a:prstGeom prst="rect">
            <a:avLst/>
          </a:prstGeom>
        </p:spPr>
      </p:pic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76974" y="2680216"/>
            <a:ext cx="306110" cy="306110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9889808" y="3400306"/>
            <a:ext cx="2886194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Profitability Analysis</a:t>
            </a:r>
            <a:endParaRPr lang="en-US" sz="2200" dirty="0"/>
          </a:p>
        </p:txBody>
      </p:sp>
      <p:sp>
        <p:nvSpPr>
          <p:cNvPr id="17" name="Text 9"/>
          <p:cNvSpPr/>
          <p:nvPr/>
        </p:nvSpPr>
        <p:spPr>
          <a:xfrm>
            <a:off x="9889808" y="3904893"/>
            <a:ext cx="369701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Identify most profitable categories and regions</a:t>
            </a:r>
            <a:endParaRPr lang="en-US" sz="1750" dirty="0"/>
          </a:p>
        </p:txBody>
      </p:sp>
      <p:sp>
        <p:nvSpPr>
          <p:cNvPr id="18" name="Shape 10"/>
          <p:cNvSpPr/>
          <p:nvPr/>
        </p:nvSpPr>
        <p:spPr>
          <a:xfrm>
            <a:off x="793790" y="4970978"/>
            <a:ext cx="6407944" cy="2205990"/>
          </a:xfrm>
          <a:prstGeom prst="roundRect">
            <a:avLst>
              <a:gd name="adj" fmla="val 4319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19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3464" y="5220653"/>
            <a:ext cx="680442" cy="680442"/>
          </a:xfrm>
          <a:prstGeom prst="rect">
            <a:avLst/>
          </a:prstGeom>
        </p:spPr>
      </p:pic>
      <p:pic>
        <p:nvPicPr>
          <p:cNvPr id="20" name="Image 7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230630" y="5407819"/>
            <a:ext cx="306110" cy="306110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1043464" y="6127909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Visual Insights</a:t>
            </a:r>
            <a:endParaRPr lang="en-US" sz="2200" dirty="0"/>
          </a:p>
        </p:txBody>
      </p:sp>
      <p:sp>
        <p:nvSpPr>
          <p:cNvPr id="22" name="Text 12"/>
          <p:cNvSpPr/>
          <p:nvPr/>
        </p:nvSpPr>
        <p:spPr>
          <a:xfrm>
            <a:off x="1043464" y="6632496"/>
            <a:ext cx="590859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Create clear charts and graphs to communicate results</a:t>
            </a:r>
            <a:endParaRPr lang="en-US" sz="1750" dirty="0"/>
          </a:p>
        </p:txBody>
      </p:sp>
      <p:sp>
        <p:nvSpPr>
          <p:cNvPr id="23" name="Shape 13"/>
          <p:cNvSpPr/>
          <p:nvPr/>
        </p:nvSpPr>
        <p:spPr>
          <a:xfrm>
            <a:off x="7428548" y="4970978"/>
            <a:ext cx="6407944" cy="2205990"/>
          </a:xfrm>
          <a:prstGeom prst="roundRect">
            <a:avLst>
              <a:gd name="adj" fmla="val 4319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24" name="Image 8" descr="preencoded.png">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78222" y="5220653"/>
            <a:ext cx="680442" cy="680442"/>
          </a:xfrm>
          <a:prstGeom prst="rect">
            <a:avLst/>
          </a:prstGeom>
        </p:spPr>
      </p:pic>
      <p:pic>
        <p:nvPicPr>
          <p:cNvPr id="25" name="Image 9" descr="preencoded.png">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865388" y="5407819"/>
            <a:ext cx="306110" cy="306110"/>
          </a:xfrm>
          <a:prstGeom prst="rect">
            <a:avLst/>
          </a:prstGeom>
        </p:spPr>
      </p:pic>
      <p:sp>
        <p:nvSpPr>
          <p:cNvPr id="26" name="Text 14"/>
          <p:cNvSpPr/>
          <p:nvPr/>
        </p:nvSpPr>
        <p:spPr>
          <a:xfrm>
            <a:off x="7678222" y="6127909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Predictive Modeling</a:t>
            </a:r>
            <a:endParaRPr lang="en-US" sz="2200" dirty="0"/>
          </a:p>
        </p:txBody>
      </p:sp>
      <p:sp>
        <p:nvSpPr>
          <p:cNvPr id="27" name="Text 15"/>
          <p:cNvSpPr/>
          <p:nvPr/>
        </p:nvSpPr>
        <p:spPr>
          <a:xfrm>
            <a:off x="7678222" y="6632496"/>
            <a:ext cx="590859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Build models to forecast future profit and sales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191" y="603647"/>
            <a:ext cx="6367582" cy="713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3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Team &amp; Responsibilities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8191" y="1755934"/>
            <a:ext cx="4181713" cy="41817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8191" y="6157079"/>
            <a:ext cx="2743795" cy="356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1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Vikrama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68191" y="6645473"/>
            <a:ext cx="4181713" cy="856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Business proposal development, project naming, data cleaning, experiments, and code review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4224" y="1755934"/>
            <a:ext cx="4181832" cy="41818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24224" y="6157198"/>
            <a:ext cx="2743795" cy="356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1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Iryna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224224" y="6645592"/>
            <a:ext cx="4181832" cy="570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Dataset selection, data exploration, KPI development, and setting business goals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0377" y="1755934"/>
            <a:ext cx="4181832" cy="41818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0377" y="6157198"/>
            <a:ext cx="2743795" cy="356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1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Paul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680377" y="6645592"/>
            <a:ext cx="4181832" cy="1141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Repository management, project tracking, data exploration and cleaning, slides, visualization, and presentation management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334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3427" y="591979"/>
            <a:ext cx="5514499" cy="699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Key Data Parameters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3427" y="1937385"/>
            <a:ext cx="3710940" cy="1542574"/>
          </a:xfrm>
          <a:prstGeom prst="roundRect">
            <a:avLst>
              <a:gd name="adj" fmla="val 9484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427" y="1906905"/>
            <a:ext cx="3710940" cy="121920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614488"/>
            <a:ext cx="645795" cy="64579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479715" y="1769507"/>
            <a:ext cx="25824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3"/>
          <p:cNvSpPr/>
          <p:nvPr/>
        </p:nvSpPr>
        <p:spPr>
          <a:xfrm>
            <a:off x="999173" y="2475548"/>
            <a:ext cx="2690812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Price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999173" y="2954417"/>
            <a:ext cx="3219450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Pricing &amp; revenue</a:t>
            </a:r>
            <a:endParaRPr lang="en-US" sz="1650" dirty="0"/>
          </a:p>
        </p:txBody>
      </p:sp>
      <p:sp>
        <p:nvSpPr>
          <p:cNvPr id="10" name="Shape 5"/>
          <p:cNvSpPr/>
          <p:nvPr/>
        </p:nvSpPr>
        <p:spPr>
          <a:xfrm>
            <a:off x="4679633" y="1937385"/>
            <a:ext cx="3710940" cy="1542574"/>
          </a:xfrm>
          <a:prstGeom prst="roundRect">
            <a:avLst>
              <a:gd name="adj" fmla="val 9484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9633" y="1906905"/>
            <a:ext cx="3710940" cy="121920"/>
          </a:xfrm>
          <a:prstGeom prst="rect">
            <a:avLst/>
          </a:prstGeom>
        </p:spPr>
      </p:pic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2205" y="1614488"/>
            <a:ext cx="645795" cy="64579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405920" y="1769507"/>
            <a:ext cx="25824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2</a:t>
            </a:r>
            <a:endParaRPr lang="en-US" sz="2000" dirty="0"/>
          </a:p>
        </p:txBody>
      </p:sp>
      <p:sp>
        <p:nvSpPr>
          <p:cNvPr id="14" name="Text 7"/>
          <p:cNvSpPr/>
          <p:nvPr/>
        </p:nvSpPr>
        <p:spPr>
          <a:xfrm>
            <a:off x="4925378" y="2475548"/>
            <a:ext cx="2690812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Product Quantity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4925378" y="2954417"/>
            <a:ext cx="3219450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Volume &amp; inventory</a:t>
            </a:r>
            <a:endParaRPr lang="en-US" sz="1650" dirty="0"/>
          </a:p>
        </p:txBody>
      </p:sp>
      <p:sp>
        <p:nvSpPr>
          <p:cNvPr id="16" name="Shape 9"/>
          <p:cNvSpPr/>
          <p:nvPr/>
        </p:nvSpPr>
        <p:spPr>
          <a:xfrm>
            <a:off x="753427" y="4018121"/>
            <a:ext cx="3710940" cy="1542574"/>
          </a:xfrm>
          <a:prstGeom prst="roundRect">
            <a:avLst>
              <a:gd name="adj" fmla="val 9484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1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427" y="3987641"/>
            <a:ext cx="3710940" cy="121920"/>
          </a:xfrm>
          <a:prstGeom prst="rect">
            <a:avLst/>
          </a:prstGeom>
        </p:spPr>
      </p:pic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6000" y="3695224"/>
            <a:ext cx="645795" cy="645795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2479715" y="3850243"/>
            <a:ext cx="25824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3</a:t>
            </a:r>
            <a:endParaRPr lang="en-US" sz="2000" dirty="0"/>
          </a:p>
        </p:txBody>
      </p:sp>
      <p:sp>
        <p:nvSpPr>
          <p:cNvPr id="20" name="Text 11"/>
          <p:cNvSpPr/>
          <p:nvPr/>
        </p:nvSpPr>
        <p:spPr>
          <a:xfrm>
            <a:off x="999173" y="4556284"/>
            <a:ext cx="2690812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State</a:t>
            </a:r>
            <a:endParaRPr lang="en-US" sz="2100" dirty="0"/>
          </a:p>
        </p:txBody>
      </p:sp>
      <p:sp>
        <p:nvSpPr>
          <p:cNvPr id="21" name="Text 12"/>
          <p:cNvSpPr/>
          <p:nvPr/>
        </p:nvSpPr>
        <p:spPr>
          <a:xfrm>
            <a:off x="999173" y="5035153"/>
            <a:ext cx="3219450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Regional performance</a:t>
            </a:r>
            <a:endParaRPr lang="en-US" sz="1650" dirty="0"/>
          </a:p>
        </p:txBody>
      </p:sp>
      <p:sp>
        <p:nvSpPr>
          <p:cNvPr id="22" name="Shape 13"/>
          <p:cNvSpPr/>
          <p:nvPr/>
        </p:nvSpPr>
        <p:spPr>
          <a:xfrm>
            <a:off x="4679633" y="4018121"/>
            <a:ext cx="3710940" cy="1542574"/>
          </a:xfrm>
          <a:prstGeom prst="roundRect">
            <a:avLst>
              <a:gd name="adj" fmla="val 9484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23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79633" y="3987641"/>
            <a:ext cx="3710940" cy="121920"/>
          </a:xfrm>
          <a:prstGeom prst="rect">
            <a:avLst/>
          </a:prstGeom>
        </p:spPr>
      </p:pic>
      <p:pic>
        <p:nvPicPr>
          <p:cNvPr id="24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12205" y="3695224"/>
            <a:ext cx="645795" cy="645795"/>
          </a:xfrm>
          <a:prstGeom prst="rect">
            <a:avLst/>
          </a:prstGeom>
        </p:spPr>
      </p:pic>
      <p:sp>
        <p:nvSpPr>
          <p:cNvPr id="25" name="Text 14"/>
          <p:cNvSpPr/>
          <p:nvPr/>
        </p:nvSpPr>
        <p:spPr>
          <a:xfrm>
            <a:off x="6405920" y="3850243"/>
            <a:ext cx="25824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4</a:t>
            </a:r>
            <a:endParaRPr lang="en-US" sz="2000" dirty="0"/>
          </a:p>
        </p:txBody>
      </p:sp>
      <p:sp>
        <p:nvSpPr>
          <p:cNvPr id="26" name="Text 15"/>
          <p:cNvSpPr/>
          <p:nvPr/>
        </p:nvSpPr>
        <p:spPr>
          <a:xfrm>
            <a:off x="4925378" y="4556284"/>
            <a:ext cx="2690812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Repeat orders</a:t>
            </a:r>
            <a:endParaRPr lang="en-US" sz="2100" dirty="0"/>
          </a:p>
        </p:txBody>
      </p:sp>
      <p:sp>
        <p:nvSpPr>
          <p:cNvPr id="27" name="Text 16"/>
          <p:cNvSpPr/>
          <p:nvPr/>
        </p:nvSpPr>
        <p:spPr>
          <a:xfrm>
            <a:off x="4925378" y="5035153"/>
            <a:ext cx="3219450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Driving returning customers</a:t>
            </a:r>
            <a:endParaRPr lang="en-US" sz="1650" dirty="0"/>
          </a:p>
        </p:txBody>
      </p:sp>
      <p:sp>
        <p:nvSpPr>
          <p:cNvPr id="28" name="Shape 17"/>
          <p:cNvSpPr/>
          <p:nvPr/>
        </p:nvSpPr>
        <p:spPr>
          <a:xfrm>
            <a:off x="753427" y="6098857"/>
            <a:ext cx="7637145" cy="1542574"/>
          </a:xfrm>
          <a:prstGeom prst="roundRect">
            <a:avLst>
              <a:gd name="adj" fmla="val 9484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29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3427" y="6068378"/>
            <a:ext cx="7637145" cy="121920"/>
          </a:xfrm>
          <a:prstGeom prst="rect">
            <a:avLst/>
          </a:prstGeom>
        </p:spPr>
      </p:pic>
      <p:pic>
        <p:nvPicPr>
          <p:cNvPr id="30" name="Image 10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49103" y="5775960"/>
            <a:ext cx="645795" cy="645795"/>
          </a:xfrm>
          <a:prstGeom prst="rect">
            <a:avLst/>
          </a:prstGeom>
        </p:spPr>
      </p:pic>
      <p:sp>
        <p:nvSpPr>
          <p:cNvPr id="31" name="Text 18"/>
          <p:cNvSpPr/>
          <p:nvPr/>
        </p:nvSpPr>
        <p:spPr>
          <a:xfrm>
            <a:off x="4442817" y="5930979"/>
            <a:ext cx="25824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5</a:t>
            </a:r>
            <a:endParaRPr lang="en-US" sz="2000" dirty="0"/>
          </a:p>
        </p:txBody>
      </p:sp>
      <p:sp>
        <p:nvSpPr>
          <p:cNvPr id="32" name="Text 19"/>
          <p:cNvSpPr/>
          <p:nvPr/>
        </p:nvSpPr>
        <p:spPr>
          <a:xfrm>
            <a:off x="999173" y="6637020"/>
            <a:ext cx="2690812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Date</a:t>
            </a:r>
            <a:endParaRPr lang="en-US" sz="2100" dirty="0"/>
          </a:p>
        </p:txBody>
      </p:sp>
      <p:sp>
        <p:nvSpPr>
          <p:cNvPr id="33" name="Text 20"/>
          <p:cNvSpPr/>
          <p:nvPr/>
        </p:nvSpPr>
        <p:spPr>
          <a:xfrm>
            <a:off x="999173" y="7115889"/>
            <a:ext cx="7145655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Temporal trends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5544"/>
            <a:ext cx="646807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Data Cleaning Strategy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99636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Essential Steps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80190" y="3468767"/>
            <a:ext cx="35015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Remove unnecessary columns (index, promotion-ids)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432459"/>
            <a:ext cx="35015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Handle missing values in Courier Status, currency, Amount, ship-city, ship-state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396151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Convert Date to proper format for time-based analysis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065044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Standardize text formats to lowercase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2799636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Data Enhancement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342721" y="3468767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Check and remove duplicate Order IDs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4137660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Group similar order statuses for consistency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4806553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Ensure currency consistency (convert to INR)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5475446"/>
            <a:ext cx="35015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Add derived columns: Profit Margin, Month/Year extractions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4393"/>
            <a:ext cx="5886926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Analysis Focus Areas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31670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158484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Product Insights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2663071"/>
            <a:ext cx="619553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Top selling and highest revenue categories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92554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3519368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Regional Insights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023955"/>
            <a:ext cx="619553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Most profitable states and cities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53439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488025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Order Performance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5384840"/>
            <a:ext cx="619553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Amazon vs Merchant fulfillment comparison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014323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54674" y="6241137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Sales Patterns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154674" y="6745724"/>
            <a:ext cx="619553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Impact of discounts, promotions and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repeat orders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72822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Visualizations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50099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Plotly, Seaborn, Matplotlib: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Compare product performance across types.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318992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Power BI: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Track shipped, cancelled, and pending orders.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693087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Monthly Sales Trends: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Identify seasonal spikes and patterns.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067181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Correlation Heatmap: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Understand relationships between sales, quantity, and discounts.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27534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Risks &amp; Challenges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04812"/>
            <a:ext cx="3664744" cy="2566868"/>
          </a:xfrm>
          <a:prstGeom prst="roundRect">
            <a:avLst>
              <a:gd name="adj" fmla="val 5700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10" y="2304812"/>
            <a:ext cx="121920" cy="256686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42524" y="2562106"/>
            <a:ext cx="3058716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Profit Margin Calculation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142524" y="3435191"/>
            <a:ext cx="3058716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 clear methodology to calculate profit margins given current dataset limitations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685348" y="2304812"/>
            <a:ext cx="3664863" cy="2566868"/>
          </a:xfrm>
          <a:prstGeom prst="roundRect">
            <a:avLst>
              <a:gd name="adj" fmla="val 5700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868" y="2304812"/>
            <a:ext cx="121920" cy="25668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034082" y="2562106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Cost Data Gaps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034082" y="3066693"/>
            <a:ext cx="3058835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Lack of cost and Bill of Materials (BOM) data restricts deeper financial analysis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098494"/>
            <a:ext cx="3664744" cy="1903571"/>
          </a:xfrm>
          <a:prstGeom prst="roundRect">
            <a:avLst>
              <a:gd name="adj" fmla="val 7686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5098494"/>
            <a:ext cx="121920" cy="190357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42524" y="5355788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Time Constraints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142524" y="5860375"/>
            <a:ext cx="3058716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Limited project timeline requires prioritization of key deliverables and analysis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4685348" y="5098494"/>
            <a:ext cx="3664863" cy="1903571"/>
          </a:xfrm>
          <a:prstGeom prst="roundRect">
            <a:avLst>
              <a:gd name="adj" fmla="val 7686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4868" y="5098494"/>
            <a:ext cx="121920" cy="190357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5034082" y="5355788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PM methodology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5034082" y="5860375"/>
            <a:ext cx="305883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GitHub Project used with agile methods.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2025-11-15T04:58:13Z</dcterms:created>
  <dcterms:modified xsi:type="dcterms:W3CDTF">2025-11-15T04:58:13Z</dcterms:modified>
</cp:coreProperties>
</file>